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  <p:sldId id="258" r:id="rId5"/>
    <p:sldId id="282" r:id="rId6"/>
    <p:sldId id="318" r:id="rId7"/>
    <p:sldId id="317" r:id="rId8"/>
    <p:sldId id="277" r:id="rId9"/>
    <p:sldId id="281" r:id="rId10"/>
    <p:sldId id="260" r:id="rId11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536"/>
    <a:srgbClr val="77C2E8"/>
    <a:srgbClr val="00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7DAEED-198C-4EC5-997B-4AD8C9DCE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821003-E357-4622-A971-D42AB2123E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49EF0E-62BE-40C8-9B11-36F9A1682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A49EEF-8F05-461A-BEF1-0F491903C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FEB2C2-D699-4896-B651-AFFAF88BB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702460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FF4DD-2CAB-41D3-9D59-A1BB8000E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B4A6C96-F858-4A51-B4E7-E003D14AA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4BE7C1-800B-47D6-8EA9-93B5A7517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F221A0-BF94-46C1-891C-3B736FBAE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B771C1-58BC-4FE5-B7C8-DC1805558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68840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F887592-159D-43E2-9B23-E20DCCEE6D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4401ACD-0AEC-49C7-B9D7-3915783E0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295F1C-B950-4C4D-BBF0-1709695E2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11662F-F874-4062-A9E5-01713460E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8E5FDD-3C27-40FC-B12C-F14CB015D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05997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22B8DD-B34D-405D-9489-F1F09859C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20ACD3-4A9E-45DF-A475-541CB0832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108D805-6703-4A4B-83EE-098C68D3E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5CD4AE-0E6D-4F9A-A979-38A159323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EB81AB-C612-4F2E-B028-69C5D69AA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781720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91A74-770B-43A3-AF7E-58EC86E9E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CBE512-B912-405D-A853-2AFCDE95C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EF27DE-B96D-491F-A080-38882EFF3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AC8066-51D4-4892-AFEC-015F20018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F2DAF7-EFE5-41BA-B599-E4E2A97B3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91752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605D37-1162-487A-AF9C-D83FD0F19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DFD48D-AC7C-45BD-9761-B007B08977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672D1E5-0EDB-417D-ACC3-F49C24EAD5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6DB054A-7F26-4640-9BFA-714AE53BF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C63311-DBA1-45D6-B9A3-E393DDC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D6F62E3-F438-4E31-9912-DEF1722F2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9941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78048A-C18A-478E-B951-D67525562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0DCD4E2-8461-4D7B-BCED-25A7D818C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380EDCE-2F90-4F29-A997-D3338FF812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DF5FF28-3179-4478-8830-DF4F97F55B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425CD7C-8CFD-4D7D-9D28-1AA8FAD270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9DB416A-238C-415C-B962-AB18DE003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9D08A02-A470-41A2-9861-4F631D56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018882E-ECC0-4680-A0B0-823B1F01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271919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BD6067-7EDA-4B7F-8453-4AA11EEFA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653ACB9-7CE0-4D9F-80F3-1CF57927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24770A6-3723-46A3-9641-58AD3BC04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6649B11-7CDD-4D89-88DC-AD1913346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252569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A2BC7FC-5756-4125-B44C-D543FAC1E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022A217-31E5-4FA0-AB14-DEF8A7E32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EF20399-0100-4E78-B744-C0A430DA7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996158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490E51-007B-454D-9277-01282C034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11F92B-C6CD-4E45-80FC-AB0E6DE88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FCCDC1B-1106-4DDE-8975-45CF2F184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6BED6A-1936-4A28-B547-4E4F6DCF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28C18D-9B6D-40E5-BA38-2B1FDE83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5D44BFB-9F8A-4269-915E-4118B5E29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748267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411B71-59DC-4B9D-A7B3-DEED2E238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CFC5652-0399-4657-97E5-6E5E003A62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5A94EF0-2BB2-4B90-9A9D-D4040106C9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5DB89AD-4FAD-4B49-9AC1-404D83506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59BCBE0-4889-4B2B-AE0F-2F33347E5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62BF96-9853-4843-B4E7-5A720B8E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516627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82338A8-5E33-47DD-ADEA-5767FFB3A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976A9D6-1BB4-4985-B204-E403FD90A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64E7B8-5EEA-4AC4-9523-EDDAE9468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7E679-1B6A-4226-AF8E-CEAF71063A49}" type="datetimeFigureOut">
              <a:rPr lang="es-419" smtClean="0"/>
              <a:t>5/12/2024</a:t>
            </a:fld>
            <a:endParaRPr lang="es-419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0832DB-A363-4158-BEFC-7204A14E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7646E5-F7C7-46BA-8C8C-996091A84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49830-A9A8-4F4C-A540-D280C300A25C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3209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93BB8E6-2B12-4B63-9B83-751298FFB2A8}"/>
              </a:ext>
            </a:extLst>
          </p:cNvPr>
          <p:cNvSpPr txBox="1"/>
          <p:nvPr/>
        </p:nvSpPr>
        <p:spPr>
          <a:xfrm>
            <a:off x="923641" y="2385555"/>
            <a:ext cx="106680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dirty="0"/>
              <a:t>Acotamiento de Ronda Hídrica</a:t>
            </a:r>
            <a:br>
              <a:rPr lang="es-ES" sz="4800" dirty="0"/>
            </a:br>
            <a:br>
              <a:rPr lang="es-ES" sz="1000" dirty="0"/>
            </a:br>
            <a:endParaRPr lang="es-ES" sz="1100" b="1" dirty="0">
              <a:latin typeface="Century Gothic" panose="020B0502020202020204" pitchFamily="34" charset="0"/>
            </a:endParaRPr>
          </a:p>
          <a:p>
            <a:pPr algn="ctr"/>
            <a:r>
              <a:rPr lang="es-ES" sz="2600" dirty="0"/>
              <a:t>Quebradas La Palma – El Salado, en el municipio de San Vicente Ferrer.</a:t>
            </a:r>
            <a:endParaRPr lang="es-419" sz="2600" dirty="0"/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70A2CC33-0CEF-4AAA-AD1C-4DC4F393FCF0}"/>
              </a:ext>
            </a:extLst>
          </p:cNvPr>
          <p:cNvSpPr txBox="1">
            <a:spLocks/>
          </p:cNvSpPr>
          <p:nvPr/>
        </p:nvSpPr>
        <p:spPr>
          <a:xfrm>
            <a:off x="3216092" y="991286"/>
            <a:ext cx="5791200" cy="1126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Subdirección General de Planeación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08970D4E-BD7D-4ECF-BDD2-E8DBE70614DF}"/>
              </a:ext>
            </a:extLst>
          </p:cNvPr>
          <p:cNvSpPr txBox="1">
            <a:spLocks/>
          </p:cNvSpPr>
          <p:nvPr/>
        </p:nvSpPr>
        <p:spPr>
          <a:xfrm>
            <a:off x="591132" y="4543806"/>
            <a:ext cx="11000509" cy="616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Equipo Rondas Hídricas CORNARE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0C6FB6D4-F594-40A7-A839-F7EE22111E62}"/>
              </a:ext>
            </a:extLst>
          </p:cNvPr>
          <p:cNvSpPr/>
          <p:nvPr/>
        </p:nvSpPr>
        <p:spPr>
          <a:xfrm>
            <a:off x="5528155" y="6488668"/>
            <a:ext cx="112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b="1" dirty="0">
                <a:solidFill>
                  <a:srgbClr val="BABC1C"/>
                </a:solidFill>
                <a:latin typeface="Arial Narrow" panose="020B0606020202030204" pitchFamily="34" charset="0"/>
              </a:rPr>
              <a:t>19/11/2024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:a16="http://schemas.microsoft.com/office/drawing/2014/main" id="{FEB3BD13-1D8F-4573-91BA-E55EEDCCE1EF}"/>
              </a:ext>
            </a:extLst>
          </p:cNvPr>
          <p:cNvSpPr txBox="1">
            <a:spLocks/>
          </p:cNvSpPr>
          <p:nvPr/>
        </p:nvSpPr>
        <p:spPr>
          <a:xfrm>
            <a:off x="1053872" y="1473293"/>
            <a:ext cx="11000509" cy="616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Oficina Ordenamiento Ambiental del Territorio y Gestión del Riesgo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991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926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E5BB7A8-928F-4786-BEEC-B3600466C615}"/>
              </a:ext>
            </a:extLst>
          </p:cNvPr>
          <p:cNvSpPr txBox="1"/>
          <p:nvPr/>
        </p:nvSpPr>
        <p:spPr>
          <a:xfrm>
            <a:off x="1297856" y="90135"/>
            <a:ext cx="10559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>
                <a:solidFill>
                  <a:srgbClr val="017536"/>
                </a:solidFill>
                <a:latin typeface="Century Gothic" panose="020B0502020202020204" pitchFamily="34" charset="0"/>
              </a:rPr>
              <a:t>Definición de Ronda Hídrica</a:t>
            </a:r>
            <a:endParaRPr lang="es-419" sz="3600" b="1" dirty="0">
              <a:solidFill>
                <a:srgbClr val="017536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1794552-665B-4EC2-B16E-8E6D7A4DC7CD}"/>
              </a:ext>
            </a:extLst>
          </p:cNvPr>
          <p:cNvSpPr txBox="1"/>
          <p:nvPr/>
        </p:nvSpPr>
        <p:spPr>
          <a:xfrm>
            <a:off x="1297856" y="3479693"/>
            <a:ext cx="1078107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dirty="0">
                <a:latin typeface="Century Gothic" panose="020B0502020202020204" pitchFamily="34" charset="0"/>
              </a:rPr>
              <a:t>Comprende la faja paralela a la línea de mareas máximas o a la del cauce permanente de ríos y lagos, hasta de treinta metros de ancho.</a:t>
            </a:r>
          </a:p>
          <a:p>
            <a:pPr algn="just"/>
            <a:r>
              <a:rPr lang="es-ES" sz="2400" dirty="0">
                <a:latin typeface="Century Gothic" panose="020B0502020202020204" pitchFamily="34" charset="0"/>
              </a:rPr>
              <a:t>Así mismo hará parte de la ronda hídrica el área de protección o conservación aferente. Tanto para la faja paralela como para el área de protección o conservación aferente se establecerán directrices de manejo ambiental, conforme a lo dispuesto en la "Guía Técnica de Criterios para el Acotamiento de las Rondas Hídricas en Colombia".</a:t>
            </a:r>
          </a:p>
          <a:p>
            <a:pPr algn="ctr"/>
            <a:r>
              <a:rPr lang="es-ES" sz="1600" dirty="0">
                <a:latin typeface="Century Gothic" panose="020B0502020202020204" pitchFamily="34" charset="0"/>
              </a:rPr>
              <a:t>(Definición del Decreto 2245 de 2017)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BA390AD-ABFC-4FEE-9B32-5910D96DBD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614" t="17988" r="31931" b="46161"/>
          <a:stretch/>
        </p:blipFill>
        <p:spPr>
          <a:xfrm>
            <a:off x="2338086" y="633482"/>
            <a:ext cx="7720314" cy="292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45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A55B1B1-FF73-40AD-A297-2E4307442550}"/>
              </a:ext>
            </a:extLst>
          </p:cNvPr>
          <p:cNvSpPr txBox="1"/>
          <p:nvPr/>
        </p:nvSpPr>
        <p:spPr>
          <a:xfrm>
            <a:off x="110836" y="0"/>
            <a:ext cx="10751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>
                <a:solidFill>
                  <a:srgbClr val="017536"/>
                </a:solidFill>
                <a:latin typeface="Century Gothic" panose="020B0502020202020204" pitchFamily="34" charset="0"/>
              </a:rPr>
              <a:t>Marco Normativo</a:t>
            </a:r>
            <a:endParaRPr lang="es-419" sz="3600" b="1" dirty="0">
              <a:solidFill>
                <a:srgbClr val="017536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C68DB1BE-7904-4546-9289-58C0AE9A3F61}"/>
              </a:ext>
            </a:extLst>
          </p:cNvPr>
          <p:cNvGrpSpPr/>
          <p:nvPr/>
        </p:nvGrpSpPr>
        <p:grpSpPr>
          <a:xfrm>
            <a:off x="90378" y="833759"/>
            <a:ext cx="11938819" cy="5552464"/>
            <a:chOff x="653427" y="-166843"/>
            <a:chExt cx="11153217" cy="7023730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D09C5A96-316A-4434-ACF1-D92EA1C37A69}"/>
                </a:ext>
              </a:extLst>
            </p:cNvPr>
            <p:cNvSpPr/>
            <p:nvPr/>
          </p:nvSpPr>
          <p:spPr>
            <a:xfrm>
              <a:off x="653427" y="4633905"/>
              <a:ext cx="1224981" cy="1251416"/>
            </a:xfrm>
            <a:prstGeom prst="rect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1600" b="1" dirty="0">
                  <a:solidFill>
                    <a:schemeClr val="tx1"/>
                  </a:solidFill>
                  <a:latin typeface="+mj-lt"/>
                </a:rPr>
                <a:t>Decreto Ley 2811 de 1974</a:t>
              </a:r>
            </a:p>
            <a:p>
              <a:pPr algn="ctr"/>
              <a:r>
                <a:rPr lang="es-CO" sz="1600" dirty="0">
                  <a:solidFill>
                    <a:schemeClr val="tx1"/>
                  </a:solidFill>
                  <a:latin typeface="+mj-lt"/>
                </a:rPr>
                <a:t>Código RRNN</a:t>
              </a:r>
            </a:p>
            <a:p>
              <a:pPr algn="ctr"/>
              <a:r>
                <a:rPr lang="es-CO" sz="1600" u="sng" dirty="0">
                  <a:solidFill>
                    <a:schemeClr val="tx1"/>
                  </a:solidFill>
                  <a:latin typeface="+mj-lt"/>
                </a:rPr>
                <a:t>Articulo 83</a:t>
              </a: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68678735-1EDF-4F59-8034-ADE9D4FC4ED4}"/>
                </a:ext>
              </a:extLst>
            </p:cNvPr>
            <p:cNvSpPr/>
            <p:nvPr/>
          </p:nvSpPr>
          <p:spPr>
            <a:xfrm>
              <a:off x="2084475" y="5072304"/>
              <a:ext cx="1028729" cy="757957"/>
            </a:xfrm>
            <a:prstGeom prst="rect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000" b="1" dirty="0">
                  <a:solidFill>
                    <a:schemeClr val="tx1"/>
                  </a:solidFill>
                  <a:latin typeface="+mj-lt"/>
                </a:rPr>
                <a:t>Ley 99 de 1993</a:t>
              </a:r>
              <a:endParaRPr lang="es-CO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E73C5BC6-7629-4C3B-87D6-6E26D90E0F0E}"/>
                </a:ext>
              </a:extLst>
            </p:cNvPr>
            <p:cNvSpPr/>
            <p:nvPr/>
          </p:nvSpPr>
          <p:spPr>
            <a:xfrm>
              <a:off x="3514531" y="2849880"/>
              <a:ext cx="1844817" cy="1281414"/>
            </a:xfrm>
            <a:prstGeom prst="rect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>
                  <a:solidFill>
                    <a:schemeClr val="tx1"/>
                  </a:solidFill>
                  <a:latin typeface="+mj-lt"/>
                </a:rPr>
                <a:t>Ley 1450 de 2011</a:t>
              </a:r>
            </a:p>
            <a:p>
              <a:pPr algn="ctr"/>
              <a:r>
                <a:rPr lang="es-CO" sz="1600" dirty="0">
                  <a:solidFill>
                    <a:schemeClr val="tx1"/>
                  </a:solidFill>
                  <a:latin typeface="+mj-lt"/>
                </a:rPr>
                <a:t>Plan Nacional de Desarrollo</a:t>
              </a:r>
            </a:p>
            <a:p>
              <a:pPr algn="ctr"/>
              <a:r>
                <a:rPr lang="es-CO" sz="1600" u="sng" dirty="0">
                  <a:solidFill>
                    <a:schemeClr val="tx1"/>
                  </a:solidFill>
                  <a:latin typeface="+mj-lt"/>
                </a:rPr>
                <a:t>Artículo 206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0B96AFE3-1EED-4020-B71E-B917F7E73589}"/>
                </a:ext>
              </a:extLst>
            </p:cNvPr>
            <p:cNvSpPr/>
            <p:nvPr/>
          </p:nvSpPr>
          <p:spPr>
            <a:xfrm>
              <a:off x="3230880" y="4330812"/>
              <a:ext cx="3862872" cy="1417304"/>
            </a:xfrm>
            <a:prstGeom prst="rect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>
                  <a:solidFill>
                    <a:schemeClr val="tx1"/>
                  </a:solidFill>
                  <a:latin typeface="+mj-lt"/>
                </a:rPr>
                <a:t>“Elementos Ambientales a Tener en cuenta para la expedición de retiros a corrientes hídricas”</a:t>
              </a:r>
            </a:p>
            <a:p>
              <a:pPr algn="ctr"/>
              <a:r>
                <a:rPr lang="es-CO" dirty="0">
                  <a:solidFill>
                    <a:schemeClr val="tx1"/>
                  </a:solidFill>
                  <a:latin typeface="+mj-lt"/>
                </a:rPr>
                <a:t>2006</a:t>
              </a:r>
              <a:endParaRPr lang="es-CO" u="sng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278E3B01-A3E7-4B7C-9124-5C95BA27FE9A}"/>
                </a:ext>
              </a:extLst>
            </p:cNvPr>
            <p:cNvSpPr/>
            <p:nvPr/>
          </p:nvSpPr>
          <p:spPr>
            <a:xfrm>
              <a:off x="5554515" y="2827923"/>
              <a:ext cx="1539238" cy="1282507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000" b="1" dirty="0">
                  <a:solidFill>
                    <a:schemeClr val="tx1"/>
                  </a:solidFill>
                  <a:latin typeface="+mj-lt"/>
                </a:rPr>
                <a:t>Acuerdo 251 de 2011 de Cornare</a:t>
              </a:r>
              <a:endParaRPr lang="es-CO" sz="2000" u="sng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C43BDC71-DD30-4262-8FAE-C46CF921F4CA}"/>
                </a:ext>
              </a:extLst>
            </p:cNvPr>
            <p:cNvSpPr/>
            <p:nvPr/>
          </p:nvSpPr>
          <p:spPr>
            <a:xfrm>
              <a:off x="6361130" y="1558959"/>
              <a:ext cx="2403253" cy="1200328"/>
            </a:xfrm>
            <a:prstGeom prst="rect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000" b="1" dirty="0">
                  <a:solidFill>
                    <a:schemeClr val="tx1"/>
                  </a:solidFill>
                  <a:latin typeface="+mj-lt"/>
                </a:rPr>
                <a:t>Decreto 1076  de 2015</a:t>
              </a:r>
            </a:p>
            <a:p>
              <a:pPr algn="ctr"/>
              <a:r>
                <a:rPr lang="es-CO" sz="2000" dirty="0">
                  <a:solidFill>
                    <a:schemeClr val="tx1"/>
                  </a:solidFill>
                  <a:latin typeface="+mj-lt"/>
                </a:rPr>
                <a:t>Competencia en definición de RH</a:t>
              </a:r>
              <a:endParaRPr lang="es-CO" sz="2000" u="sng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4" name="Flecha: a la derecha 13">
              <a:extLst>
                <a:ext uri="{FF2B5EF4-FFF2-40B4-BE49-F238E27FC236}">
                  <a16:creationId xmlns:a16="http://schemas.microsoft.com/office/drawing/2014/main" id="{B37A68B5-AC9F-4C98-A8B5-B219A2905751}"/>
                </a:ext>
              </a:extLst>
            </p:cNvPr>
            <p:cNvSpPr/>
            <p:nvPr/>
          </p:nvSpPr>
          <p:spPr>
            <a:xfrm>
              <a:off x="772576" y="6080760"/>
              <a:ext cx="10149840" cy="228600"/>
            </a:xfrm>
            <a:prstGeom prst="right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15" name="Flecha: a la derecha 14">
              <a:extLst>
                <a:ext uri="{FF2B5EF4-FFF2-40B4-BE49-F238E27FC236}">
                  <a16:creationId xmlns:a16="http://schemas.microsoft.com/office/drawing/2014/main" id="{36FEA7BC-E662-47F1-A6DE-E69B57B4A8F4}"/>
                </a:ext>
              </a:extLst>
            </p:cNvPr>
            <p:cNvSpPr/>
            <p:nvPr/>
          </p:nvSpPr>
          <p:spPr>
            <a:xfrm>
              <a:off x="6578390" y="233269"/>
              <a:ext cx="5228254" cy="229851"/>
            </a:xfrm>
            <a:prstGeom prst="right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BA60FE6F-96AF-4D40-8734-38371502CDCA}"/>
                </a:ext>
              </a:extLst>
            </p:cNvPr>
            <p:cNvSpPr/>
            <p:nvPr/>
          </p:nvSpPr>
          <p:spPr>
            <a:xfrm>
              <a:off x="8549639" y="514918"/>
              <a:ext cx="3257005" cy="897843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1600" dirty="0">
                  <a:solidFill>
                    <a:schemeClr val="tx1"/>
                  </a:solidFill>
                  <a:latin typeface="+mj-lt"/>
                </a:rPr>
                <a:t>Guía técnica de criterios para el acotamiento de las Rondas hídricas en Colombia</a:t>
              </a:r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D3CB46AC-3B71-46A7-B021-010095A6F614}"/>
                </a:ext>
              </a:extLst>
            </p:cNvPr>
            <p:cNvSpPr/>
            <p:nvPr/>
          </p:nvSpPr>
          <p:spPr>
            <a:xfrm>
              <a:off x="6543387" y="514918"/>
              <a:ext cx="1921485" cy="897843"/>
            </a:xfrm>
            <a:prstGeom prst="rect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000" b="1" dirty="0">
                  <a:solidFill>
                    <a:schemeClr val="tx1"/>
                  </a:solidFill>
                  <a:latin typeface="+mj-lt"/>
                </a:rPr>
                <a:t>Resolución 0957 de 2018 MADS</a:t>
              </a:r>
              <a:endParaRPr lang="es-CO" sz="2000" u="sng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BA66E500-8779-4DE5-954C-3A435A53B9EA}"/>
                </a:ext>
              </a:extLst>
            </p:cNvPr>
            <p:cNvCxnSpPr>
              <a:cxnSpLocks/>
            </p:cNvCxnSpPr>
            <p:nvPr/>
          </p:nvCxnSpPr>
          <p:spPr>
            <a:xfrm>
              <a:off x="9083040" y="1772458"/>
              <a:ext cx="0" cy="4308302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1E00D9AE-5672-47D0-9408-CE630FA1054A}"/>
                </a:ext>
              </a:extLst>
            </p:cNvPr>
            <p:cNvSpPr txBox="1"/>
            <p:nvPr/>
          </p:nvSpPr>
          <p:spPr>
            <a:xfrm>
              <a:off x="9170382" y="1527109"/>
              <a:ext cx="2273147" cy="1362654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CO" sz="1600" b="1" dirty="0"/>
                <a:t>Orden de Prioridades</a:t>
              </a:r>
            </a:p>
            <a:p>
              <a:r>
                <a:rPr lang="es-CO" sz="1600" b="1" dirty="0"/>
                <a:t>de acotamiento en</a:t>
              </a:r>
            </a:p>
            <a:p>
              <a:r>
                <a:rPr lang="es-CO" sz="1600" b="1" dirty="0"/>
                <a:t>CORNARE</a:t>
              </a:r>
            </a:p>
            <a:p>
              <a:r>
                <a:rPr lang="es-CO" sz="1600" dirty="0"/>
                <a:t>Resolución 112-4927-2018 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15D142F8-C544-4205-A9A9-66AD53302967}"/>
                </a:ext>
              </a:extLst>
            </p:cNvPr>
            <p:cNvSpPr txBox="1"/>
            <p:nvPr/>
          </p:nvSpPr>
          <p:spPr>
            <a:xfrm>
              <a:off x="9170381" y="2834873"/>
              <a:ext cx="2273147" cy="3192503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CO" sz="1600" b="1" dirty="0"/>
                <a:t>Acotamiento de </a:t>
              </a:r>
              <a:br>
                <a:rPr lang="es-CO" sz="1600" b="1" dirty="0"/>
              </a:br>
              <a:r>
                <a:rPr lang="es-CO" sz="1600" b="1" dirty="0"/>
                <a:t>9 Rondas hídricas</a:t>
              </a:r>
            </a:p>
            <a:p>
              <a:r>
                <a:rPr lang="es-CO" sz="1400" dirty="0"/>
                <a:t>Río Guatapé</a:t>
              </a:r>
            </a:p>
            <a:p>
              <a:r>
                <a:rPr lang="es-CO" sz="1400" dirty="0"/>
                <a:t>Quebrada La Marinilla</a:t>
              </a:r>
            </a:p>
            <a:p>
              <a:r>
                <a:rPr lang="es-CO" sz="1400" dirty="0"/>
                <a:t>Río Claro</a:t>
              </a:r>
            </a:p>
            <a:p>
              <a:r>
                <a:rPr lang="es-CO" sz="1400" dirty="0"/>
                <a:t>Quebrada La Mosca</a:t>
              </a:r>
            </a:p>
            <a:p>
              <a:r>
                <a:rPr lang="es-CO" sz="1400" dirty="0"/>
                <a:t>Quebrada La Pereira</a:t>
              </a:r>
            </a:p>
            <a:p>
              <a:r>
                <a:rPr lang="es-CO" sz="1400" dirty="0"/>
                <a:t>Río Pantanillo</a:t>
              </a:r>
            </a:p>
            <a:p>
              <a:r>
                <a:rPr lang="es-CO" sz="1400" dirty="0"/>
                <a:t>Quebrada La Agudelo</a:t>
              </a:r>
            </a:p>
            <a:p>
              <a:r>
                <a:rPr lang="es-CO" sz="1400" dirty="0"/>
                <a:t>Río Piedras</a:t>
              </a:r>
            </a:p>
            <a:p>
              <a:r>
                <a:rPr lang="es-CO" sz="1400" dirty="0"/>
                <a:t>Río San Carlos</a:t>
              </a:r>
            </a:p>
          </p:txBody>
        </p: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D2DDEF6E-BCF2-46D0-A8B9-7E3CEB156607}"/>
                </a:ext>
              </a:extLst>
            </p:cNvPr>
            <p:cNvCxnSpPr/>
            <p:nvPr/>
          </p:nvCxnSpPr>
          <p:spPr>
            <a:xfrm>
              <a:off x="1129781" y="5975583"/>
              <a:ext cx="0" cy="518917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41085B9C-65DB-4F34-ADF5-9A567B8B8848}"/>
                </a:ext>
              </a:extLst>
            </p:cNvPr>
            <p:cNvCxnSpPr/>
            <p:nvPr/>
          </p:nvCxnSpPr>
          <p:spPr>
            <a:xfrm>
              <a:off x="2562808" y="5927980"/>
              <a:ext cx="0" cy="518917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6A6BFA33-37D3-4558-88F0-325E2876903D}"/>
                </a:ext>
              </a:extLst>
            </p:cNvPr>
            <p:cNvCxnSpPr/>
            <p:nvPr/>
          </p:nvCxnSpPr>
          <p:spPr>
            <a:xfrm>
              <a:off x="3230880" y="5927979"/>
              <a:ext cx="0" cy="518917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D92CEA5B-A271-4CA3-B5F5-A21FC5D6B2D8}"/>
                </a:ext>
              </a:extLst>
            </p:cNvPr>
            <p:cNvCxnSpPr/>
            <p:nvPr/>
          </p:nvCxnSpPr>
          <p:spPr>
            <a:xfrm>
              <a:off x="5359348" y="5973323"/>
              <a:ext cx="0" cy="518917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CF4ECBF1-92DB-40A6-AC61-99BCB5748BB1}"/>
                </a:ext>
              </a:extLst>
            </p:cNvPr>
            <p:cNvCxnSpPr/>
            <p:nvPr/>
          </p:nvCxnSpPr>
          <p:spPr>
            <a:xfrm>
              <a:off x="7093752" y="5935601"/>
              <a:ext cx="0" cy="518917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53049C07-EAA1-4A78-8BAD-30357783BBD2}"/>
                </a:ext>
              </a:extLst>
            </p:cNvPr>
            <p:cNvCxnSpPr/>
            <p:nvPr/>
          </p:nvCxnSpPr>
          <p:spPr>
            <a:xfrm>
              <a:off x="7815681" y="5927977"/>
              <a:ext cx="0" cy="518917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CB9F4D0F-E1E9-4398-AC29-56E425DC2A44}"/>
                </a:ext>
              </a:extLst>
            </p:cNvPr>
            <p:cNvSpPr txBox="1"/>
            <p:nvPr/>
          </p:nvSpPr>
          <p:spPr>
            <a:xfrm>
              <a:off x="764019" y="6456777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1974</a:t>
              </a:r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AA3F7F33-83A2-4787-AD3A-5A86B8859151}"/>
                </a:ext>
              </a:extLst>
            </p:cNvPr>
            <p:cNvSpPr txBox="1"/>
            <p:nvPr/>
          </p:nvSpPr>
          <p:spPr>
            <a:xfrm>
              <a:off x="2158481" y="6416797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1993</a:t>
              </a:r>
            </a:p>
          </p:txBody>
        </p: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0314F8B5-DB7A-4C99-9523-AF75C963AE3E}"/>
                </a:ext>
              </a:extLst>
            </p:cNvPr>
            <p:cNvSpPr txBox="1"/>
            <p:nvPr/>
          </p:nvSpPr>
          <p:spPr>
            <a:xfrm>
              <a:off x="2869787" y="6399621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2006</a:t>
              </a:r>
            </a:p>
          </p:txBody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96A567A3-A3A6-4797-B08E-11D71A010B6C}"/>
                </a:ext>
              </a:extLst>
            </p:cNvPr>
            <p:cNvSpPr txBox="1"/>
            <p:nvPr/>
          </p:nvSpPr>
          <p:spPr>
            <a:xfrm>
              <a:off x="4986279" y="6399621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2011</a:t>
              </a:r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11929017-6E92-4147-A45E-26C5AF4C931C}"/>
                </a:ext>
              </a:extLst>
            </p:cNvPr>
            <p:cNvSpPr txBox="1"/>
            <p:nvPr/>
          </p:nvSpPr>
          <p:spPr>
            <a:xfrm>
              <a:off x="6776823" y="6416797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2015</a:t>
              </a: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C2BED0FB-E4B9-4B39-87E2-1E6AA5BC5DBA}"/>
                </a:ext>
              </a:extLst>
            </p:cNvPr>
            <p:cNvSpPr txBox="1"/>
            <p:nvPr/>
          </p:nvSpPr>
          <p:spPr>
            <a:xfrm>
              <a:off x="7474021" y="6414536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2018</a:t>
              </a:r>
            </a:p>
          </p:txBody>
        </p:sp>
        <p:cxnSp>
          <p:nvCxnSpPr>
            <p:cNvPr id="33" name="Conector recto 32">
              <a:extLst>
                <a:ext uri="{FF2B5EF4-FFF2-40B4-BE49-F238E27FC236}">
                  <a16:creationId xmlns:a16="http://schemas.microsoft.com/office/drawing/2014/main" id="{D04377B8-121C-40E4-BB37-274B8CFF12F5}"/>
                </a:ext>
              </a:extLst>
            </p:cNvPr>
            <p:cNvCxnSpPr/>
            <p:nvPr/>
          </p:nvCxnSpPr>
          <p:spPr>
            <a:xfrm>
              <a:off x="7700870" y="15084"/>
              <a:ext cx="0" cy="518917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8D6F4E34-2BA7-4C9D-B3C9-3CA078765337}"/>
                </a:ext>
              </a:extLst>
            </p:cNvPr>
            <p:cNvSpPr txBox="1"/>
            <p:nvPr/>
          </p:nvSpPr>
          <p:spPr>
            <a:xfrm>
              <a:off x="6938247" y="-166843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2018</a:t>
              </a: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E71AF3C5-BCA3-4E6D-95A0-38E05DB62F01}"/>
                </a:ext>
              </a:extLst>
            </p:cNvPr>
            <p:cNvSpPr txBox="1"/>
            <p:nvPr/>
          </p:nvSpPr>
          <p:spPr>
            <a:xfrm>
              <a:off x="10865922" y="6393724"/>
              <a:ext cx="822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HOY</a:t>
              </a:r>
            </a:p>
          </p:txBody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795AE332-DC2E-4D72-B88D-9A68C89FEC19}"/>
                </a:ext>
              </a:extLst>
            </p:cNvPr>
            <p:cNvSpPr txBox="1"/>
            <p:nvPr/>
          </p:nvSpPr>
          <p:spPr>
            <a:xfrm>
              <a:off x="747225" y="546471"/>
              <a:ext cx="5062014" cy="1674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800" b="1" dirty="0">
                  <a:solidFill>
                    <a:srgbClr val="017536"/>
                  </a:solidFill>
                  <a:latin typeface="+mj-lt"/>
                </a:rPr>
                <a:t>ANTECEDENTES Y MARCO NORMATIVO </a:t>
              </a:r>
            </a:p>
            <a:p>
              <a:pPr algn="ctr"/>
              <a:r>
                <a:rPr lang="es-CO" sz="2400" dirty="0">
                  <a:solidFill>
                    <a:srgbClr val="017536"/>
                  </a:solidFill>
                  <a:latin typeface="+mj-lt"/>
                </a:rPr>
                <a:t>ACOTAMIENTO DE RONDAS HÍDRICAS</a:t>
              </a:r>
            </a:p>
          </p:txBody>
        </p:sp>
      </p:grpSp>
      <p:sp>
        <p:nvSpPr>
          <p:cNvPr id="37" name="Rectángulo 36">
            <a:extLst>
              <a:ext uri="{FF2B5EF4-FFF2-40B4-BE49-F238E27FC236}">
                <a16:creationId xmlns:a16="http://schemas.microsoft.com/office/drawing/2014/main" id="{B278C209-0714-4CD1-9391-318EF340A4BB}"/>
              </a:ext>
            </a:extLst>
          </p:cNvPr>
          <p:cNvSpPr/>
          <p:nvPr/>
        </p:nvSpPr>
        <p:spPr>
          <a:xfrm>
            <a:off x="441067" y="3667184"/>
            <a:ext cx="2079130" cy="6718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chemeClr val="tx1"/>
                </a:solidFill>
                <a:latin typeface="+mj-lt"/>
              </a:rPr>
              <a:t>Decreto 1449 de 1977</a:t>
            </a:r>
          </a:p>
          <a:p>
            <a:pPr algn="ctr"/>
            <a:r>
              <a:rPr lang="es-CO" sz="1400" u="sng" dirty="0">
                <a:solidFill>
                  <a:schemeClr val="tx1"/>
                </a:solidFill>
                <a:latin typeface="+mj-lt"/>
              </a:rPr>
              <a:t>Articulo 3, </a:t>
            </a:r>
            <a:r>
              <a:rPr lang="es-CO" sz="1400" u="sng" dirty="0" err="1">
                <a:solidFill>
                  <a:schemeClr val="tx1"/>
                </a:solidFill>
                <a:latin typeface="+mj-lt"/>
              </a:rPr>
              <a:t>num</a:t>
            </a:r>
            <a:r>
              <a:rPr lang="es-CO" sz="1400" u="sng" dirty="0">
                <a:solidFill>
                  <a:schemeClr val="tx1"/>
                </a:solidFill>
                <a:latin typeface="+mj-lt"/>
              </a:rPr>
              <a:t>. 1, </a:t>
            </a:r>
            <a:br>
              <a:rPr lang="es-CO" sz="1400" u="sng" dirty="0">
                <a:solidFill>
                  <a:schemeClr val="tx1"/>
                </a:solidFill>
                <a:latin typeface="+mj-lt"/>
              </a:rPr>
            </a:br>
            <a:r>
              <a:rPr lang="es-CO" sz="1400" u="sng" dirty="0">
                <a:solidFill>
                  <a:schemeClr val="tx1"/>
                </a:solidFill>
                <a:latin typeface="+mj-lt"/>
              </a:rPr>
              <a:t>literal b.</a:t>
            </a:r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242EE6E4-716B-45DB-BEA2-5622288438F6}"/>
              </a:ext>
            </a:extLst>
          </p:cNvPr>
          <p:cNvCxnSpPr/>
          <p:nvPr/>
        </p:nvCxnSpPr>
        <p:spPr>
          <a:xfrm>
            <a:off x="1489199" y="5656134"/>
            <a:ext cx="0" cy="410219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uadroTexto 38">
            <a:extLst>
              <a:ext uri="{FF2B5EF4-FFF2-40B4-BE49-F238E27FC236}">
                <a16:creationId xmlns:a16="http://schemas.microsoft.com/office/drawing/2014/main" id="{1FB1215A-8335-448D-84E0-7E0E755C6ADE}"/>
              </a:ext>
            </a:extLst>
          </p:cNvPr>
          <p:cNvSpPr txBox="1"/>
          <p:nvPr/>
        </p:nvSpPr>
        <p:spPr>
          <a:xfrm>
            <a:off x="1097677" y="6036533"/>
            <a:ext cx="880927" cy="316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1974</a:t>
            </a:r>
          </a:p>
        </p:txBody>
      </p:sp>
    </p:spTree>
    <p:extLst>
      <p:ext uri="{BB962C8B-B14F-4D97-AF65-F5344CB8AC3E}">
        <p14:creationId xmlns:p14="http://schemas.microsoft.com/office/powerpoint/2010/main" val="257877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E5BB7A8-928F-4786-BEEC-B3600466C615}"/>
              </a:ext>
            </a:extLst>
          </p:cNvPr>
          <p:cNvSpPr txBox="1"/>
          <p:nvPr/>
        </p:nvSpPr>
        <p:spPr>
          <a:xfrm>
            <a:off x="1297856" y="281859"/>
            <a:ext cx="105598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>
                <a:solidFill>
                  <a:srgbClr val="017536"/>
                </a:solidFill>
                <a:latin typeface="Century Gothic" panose="020B0502020202020204" pitchFamily="34" charset="0"/>
              </a:rPr>
              <a:t>Priorización de </a:t>
            </a:r>
            <a:br>
              <a:rPr lang="es-MX" sz="3600" b="1" dirty="0">
                <a:solidFill>
                  <a:srgbClr val="017536"/>
                </a:solidFill>
                <a:latin typeface="Century Gothic" panose="020B0502020202020204" pitchFamily="34" charset="0"/>
              </a:rPr>
            </a:br>
            <a:r>
              <a:rPr lang="es-MX" sz="3600" b="1" dirty="0">
                <a:solidFill>
                  <a:srgbClr val="017536"/>
                </a:solidFill>
                <a:latin typeface="Century Gothic" panose="020B0502020202020204" pitchFamily="34" charset="0"/>
              </a:rPr>
              <a:t>Acotamiento de las Rondas Hídricas</a:t>
            </a:r>
            <a:endParaRPr lang="es-419" sz="3600" b="1" dirty="0">
              <a:solidFill>
                <a:srgbClr val="0175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1FC4A52-1116-42E8-90B6-C458924DBF0D}"/>
              </a:ext>
            </a:extLst>
          </p:cNvPr>
          <p:cNvSpPr txBox="1"/>
          <p:nvPr/>
        </p:nvSpPr>
        <p:spPr>
          <a:xfrm>
            <a:off x="1187244" y="3859790"/>
            <a:ext cx="11004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Acotamiento de la ronda hídrica de las quebradas La Palma – El Salado</a:t>
            </a:r>
            <a:r>
              <a:rPr lang="es-MX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en el municipio de San Vicente Ferrer</a:t>
            </a:r>
            <a:endParaRPr lang="es-419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1794552-665B-4EC2-B16E-8E6D7A4DC7CD}"/>
              </a:ext>
            </a:extLst>
          </p:cNvPr>
          <p:cNvSpPr txBox="1"/>
          <p:nvPr/>
        </p:nvSpPr>
        <p:spPr>
          <a:xfrm>
            <a:off x="1214282" y="1655325"/>
            <a:ext cx="107810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b="1" dirty="0">
                <a:latin typeface="Century Gothic" panose="020B0502020202020204" pitchFamily="34" charset="0"/>
              </a:rPr>
              <a:t>Resolución 112-4927 </a:t>
            </a:r>
            <a:r>
              <a:rPr lang="es-E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del 26 de noviembre de 2018, la Corporación Autónoma Regional de las Cuencas de los Ríos Negro y Nare – CORNARE, definió el orden de prioridades para el inicio del acotamiento de las rondas hídricas.</a:t>
            </a:r>
          </a:p>
        </p:txBody>
      </p:sp>
    </p:spTree>
    <p:extLst>
      <p:ext uri="{BB962C8B-B14F-4D97-AF65-F5344CB8AC3E}">
        <p14:creationId xmlns:p14="http://schemas.microsoft.com/office/powerpoint/2010/main" val="845150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E5BB7A8-928F-4786-BEEC-B3600466C615}"/>
              </a:ext>
            </a:extLst>
          </p:cNvPr>
          <p:cNvSpPr txBox="1"/>
          <p:nvPr/>
        </p:nvSpPr>
        <p:spPr>
          <a:xfrm>
            <a:off x="299358" y="303252"/>
            <a:ext cx="115932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400" b="1" i="0" u="none" strike="noStrike" kern="1200" cap="none" spc="0" normalizeH="0" baseline="0" noProof="0" dirty="0">
                <a:ln>
                  <a:noFill/>
                </a:ln>
                <a:solidFill>
                  <a:srgbClr val="0175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RONDAS HÍDRICAS ACOTADAS POR CORNARE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6CF5855-5973-49FF-BFCA-4F2535BD6DBB}"/>
              </a:ext>
            </a:extLst>
          </p:cNvPr>
          <p:cNvSpPr/>
          <p:nvPr/>
        </p:nvSpPr>
        <p:spPr>
          <a:xfrm>
            <a:off x="166254" y="918805"/>
            <a:ext cx="7038109" cy="497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del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río Guatapé 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en el municipio de San Rafael.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del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río Claro 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en los municipios de San Luis, San Francisco, Sonsón y Puerto Triunfo.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 la quebrada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La Marinilla 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en los municipios de El Santuario, Marinilla y El Carmen de Viboral.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 la quebrada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La Mosca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.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 la quebrada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La Pereira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.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del río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Pantanillo.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 la quebrada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La Agudelo.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del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Río Piedras 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en La Unión</a:t>
            </a:r>
          </a:p>
          <a:p>
            <a:pPr marL="360363" marR="0" lvl="1" indent="-268288" algn="just" defTabSz="914400" rtl="0" eaLnBrk="1" fontAlgn="auto" latinLnBrk="0" hangingPunct="1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2075" algn="l"/>
                <a:tab pos="457200" algn="l"/>
                <a:tab pos="449263" algn="l"/>
              </a:tabLst>
              <a:defRPr/>
            </a:pP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Ronda hídrica del 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Río San Carlos 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en San Carlos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60FFABD-1922-4363-8C63-B959A4DE6C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01" t="36526" r="42296" b="26803"/>
          <a:stretch/>
        </p:blipFill>
        <p:spPr>
          <a:xfrm>
            <a:off x="7540071" y="1902691"/>
            <a:ext cx="4485675" cy="267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12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C8B3F18-ACC5-4188-A4EF-98279F6F1FF1}"/>
              </a:ext>
            </a:extLst>
          </p:cNvPr>
          <p:cNvSpPr txBox="1"/>
          <p:nvPr/>
        </p:nvSpPr>
        <p:spPr>
          <a:xfrm>
            <a:off x="1557482" y="0"/>
            <a:ext cx="599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6C39"/>
                </a:solidFill>
                <a:latin typeface="Arial Narrow" panose="020B0606020202030204" pitchFamily="34" charset="0"/>
              </a:rPr>
              <a:t>Tramo en Acotamiento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736E2D-0751-4979-B9BF-B3CC5F5BAD49}"/>
              </a:ext>
            </a:extLst>
          </p:cNvPr>
          <p:cNvSpPr txBox="1"/>
          <p:nvPr/>
        </p:nvSpPr>
        <p:spPr>
          <a:xfrm>
            <a:off x="1688523" y="1849938"/>
            <a:ext cx="533861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dirty="0">
                <a:latin typeface="Century Gothic" panose="020B0502020202020204" pitchFamily="34" charset="0"/>
              </a:rPr>
              <a:t>El </a:t>
            </a:r>
            <a:r>
              <a:rPr lang="es-CO" sz="2400" dirty="0">
                <a:latin typeface="Century Gothic" panose="020B0502020202020204" pitchFamily="34" charset="0"/>
              </a:rPr>
              <a:t>alcance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es-CO" sz="2400" dirty="0">
                <a:latin typeface="Century Gothic" panose="020B0502020202020204" pitchFamily="34" charset="0"/>
              </a:rPr>
              <a:t>del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es-CO" sz="2400" dirty="0">
                <a:latin typeface="Century Gothic" panose="020B0502020202020204" pitchFamily="34" charset="0"/>
              </a:rPr>
              <a:t>presente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es-CO" sz="2400" dirty="0">
                <a:latin typeface="Century Gothic" panose="020B0502020202020204" pitchFamily="34" charset="0"/>
              </a:rPr>
              <a:t>estudio</a:t>
            </a:r>
            <a:r>
              <a:rPr lang="fr-FR" sz="2400" dirty="0">
                <a:latin typeface="Century Gothic" panose="020B0502020202020204" pitchFamily="34" charset="0"/>
              </a:rPr>
              <a:t> de </a:t>
            </a:r>
            <a:r>
              <a:rPr lang="es-CO" sz="2400" dirty="0">
                <a:latin typeface="Century Gothic" panose="020B0502020202020204" pitchFamily="34" charset="0"/>
              </a:rPr>
              <a:t>acotamiento</a:t>
            </a:r>
            <a:r>
              <a:rPr lang="fr-FR" sz="2400" dirty="0">
                <a:latin typeface="Century Gothic" panose="020B0502020202020204" pitchFamily="34" charset="0"/>
              </a:rPr>
              <a:t> de </a:t>
            </a:r>
            <a:r>
              <a:rPr lang="es-CO" sz="2400" dirty="0">
                <a:latin typeface="Century Gothic" panose="020B0502020202020204" pitchFamily="34" charset="0"/>
              </a:rPr>
              <a:t>ronda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es-CO" sz="2400" dirty="0">
                <a:latin typeface="Century Gothic" panose="020B0502020202020204" pitchFamily="34" charset="0"/>
              </a:rPr>
              <a:t>hídrica</a:t>
            </a:r>
            <a:r>
              <a:rPr lang="fr-FR" sz="2400" dirty="0">
                <a:latin typeface="Century Gothic" panose="020B0502020202020204" pitchFamily="34" charset="0"/>
              </a:rPr>
              <a:t>, se </a:t>
            </a:r>
            <a:r>
              <a:rPr lang="es-CO" sz="2400" dirty="0">
                <a:latin typeface="Century Gothic" panose="020B0502020202020204" pitchFamily="34" charset="0"/>
              </a:rPr>
              <a:t>encuentra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es-CO" sz="2400" dirty="0">
                <a:latin typeface="Century Gothic" panose="020B0502020202020204" pitchFamily="34" charset="0"/>
              </a:rPr>
              <a:t>asociado</a:t>
            </a:r>
            <a:r>
              <a:rPr lang="fr-FR" sz="2400" dirty="0">
                <a:latin typeface="Century Gothic" panose="020B0502020202020204" pitchFamily="34" charset="0"/>
              </a:rPr>
              <a:t> a las </a:t>
            </a:r>
            <a:r>
              <a:rPr lang="es-CO" sz="2400" dirty="0">
                <a:latin typeface="Century Gothic" panose="020B0502020202020204" pitchFamily="34" charset="0"/>
              </a:rPr>
              <a:t>siguientes</a:t>
            </a:r>
            <a:r>
              <a:rPr lang="fr-FR" sz="2400" dirty="0">
                <a:latin typeface="Century Gothic" panose="020B0502020202020204" pitchFamily="34" charset="0"/>
              </a:rPr>
              <a:t> longitudes de la quebrada principal y </a:t>
            </a:r>
            <a:r>
              <a:rPr lang="es-CO" sz="2400" dirty="0">
                <a:latin typeface="Century Gothic" panose="020B0502020202020204" pitchFamily="34" charset="0"/>
              </a:rPr>
              <a:t>afluentes</a:t>
            </a:r>
            <a:r>
              <a:rPr lang="fr-FR" sz="2400" dirty="0">
                <a:latin typeface="Century Gothic" panose="020B0502020202020204" pitchFamily="34" charset="0"/>
              </a:rPr>
              <a:t>, </a:t>
            </a:r>
            <a:r>
              <a:rPr lang="es-CO" sz="2400" dirty="0">
                <a:latin typeface="Century Gothic" panose="020B0502020202020204" pitchFamily="34" charset="0"/>
              </a:rPr>
              <a:t>priorizados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es-CO" sz="2400" dirty="0">
                <a:latin typeface="Century Gothic" panose="020B0502020202020204" pitchFamily="34" charset="0"/>
              </a:rPr>
              <a:t>por</a:t>
            </a:r>
            <a:r>
              <a:rPr lang="fr-FR" sz="2400" dirty="0">
                <a:latin typeface="Century Gothic" panose="020B0502020202020204" pitchFamily="34" charset="0"/>
              </a:rPr>
              <a:t> CORNARE:</a:t>
            </a:r>
            <a:endParaRPr lang="es-CO" sz="2400" dirty="0">
              <a:latin typeface="Century Gothic" panose="020B0502020202020204" pitchFamily="34" charset="0"/>
            </a:endParaRPr>
          </a:p>
          <a:p>
            <a:pPr algn="just"/>
            <a:r>
              <a:rPr lang="fr-FR" sz="2400" dirty="0">
                <a:latin typeface="Century Gothic" panose="020B0502020202020204" pitchFamily="34" charset="0"/>
              </a:rPr>
              <a:t> </a:t>
            </a:r>
            <a:endParaRPr lang="es-CO" sz="2400" dirty="0">
              <a:latin typeface="Century Gothic" panose="020B0502020202020204" pitchFamily="34" charset="0"/>
            </a:endParaRPr>
          </a:p>
          <a:p>
            <a:pPr marL="342900" indent="-342900">
              <a:buClr>
                <a:srgbClr val="00B050"/>
              </a:buClr>
              <a:buFont typeface="Symbol" panose="05050102010706020507" pitchFamily="18" charset="2"/>
              <a:buChar char=""/>
            </a:pPr>
            <a:r>
              <a:rPr lang="es-CO" sz="2000" dirty="0">
                <a:latin typeface="Century Gothic" panose="020B0502020202020204" pitchFamily="34" charset="0"/>
              </a:rPr>
              <a:t>Tramo</a:t>
            </a:r>
            <a:r>
              <a:rPr lang="fr-FR" sz="2000" dirty="0">
                <a:latin typeface="Century Gothic" panose="020B0502020202020204" pitchFamily="34" charset="0"/>
              </a:rPr>
              <a:t> </a:t>
            </a:r>
            <a:r>
              <a:rPr lang="es-ES" sz="2000" dirty="0">
                <a:latin typeface="Century Gothic" panose="020B0502020202020204" pitchFamily="34" charset="0"/>
              </a:rPr>
              <a:t>Quebrada </a:t>
            </a:r>
            <a:br>
              <a:rPr lang="es-ES" sz="2000" dirty="0">
                <a:latin typeface="Century Gothic" panose="020B0502020202020204" pitchFamily="34" charset="0"/>
              </a:rPr>
            </a:br>
            <a:r>
              <a:rPr lang="es-ES" sz="2000" dirty="0">
                <a:latin typeface="Century Gothic" panose="020B0502020202020204" pitchFamily="34" charset="0"/>
              </a:rPr>
              <a:t>La Palma – El Salado</a:t>
            </a:r>
            <a:r>
              <a:rPr lang="fr-FR" sz="2000" dirty="0">
                <a:latin typeface="Century Gothic" panose="020B0502020202020204" pitchFamily="34" charset="0"/>
              </a:rPr>
              <a:t>: 7,34  kms.</a:t>
            </a:r>
          </a:p>
          <a:p>
            <a:pPr marL="342900" indent="-342900" algn="just">
              <a:buClr>
                <a:srgbClr val="00B050"/>
              </a:buClr>
              <a:buFont typeface="Symbol" panose="05050102010706020507" pitchFamily="18" charset="2"/>
              <a:buChar char=""/>
            </a:pPr>
            <a:r>
              <a:rPr lang="es-ES" sz="2000" dirty="0">
                <a:latin typeface="Century Gothic" panose="020B0502020202020204" pitchFamily="34" charset="0"/>
              </a:rPr>
              <a:t>En el municipio: San Vicente Ferrer.</a:t>
            </a:r>
            <a:endParaRPr lang="es-CO" sz="2000" dirty="0">
              <a:latin typeface="Century Gothic" panose="020B0502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8475060-2682-4AD2-B987-984D1CBAE8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667" t="12121" b="6793"/>
          <a:stretch/>
        </p:blipFill>
        <p:spPr>
          <a:xfrm>
            <a:off x="7158182" y="433686"/>
            <a:ext cx="5033818" cy="599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488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E5BB7A8-928F-4786-BEEC-B3600466C615}"/>
              </a:ext>
            </a:extLst>
          </p:cNvPr>
          <p:cNvSpPr txBox="1"/>
          <p:nvPr/>
        </p:nvSpPr>
        <p:spPr>
          <a:xfrm>
            <a:off x="-628073" y="26569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 dirty="0">
                <a:ln>
                  <a:noFill/>
                </a:ln>
                <a:solidFill>
                  <a:srgbClr val="0175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COMPONENTES DEL ACOTAMIENTO DE LAS RONDAS HÍDRICAS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AF1C51B-43D4-4571-8689-4F0A33E29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8" y="788918"/>
            <a:ext cx="11785599" cy="554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09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1BFBF27-ED58-4307-B415-E9883EF684B3}"/>
              </a:ext>
            </a:extLst>
          </p:cNvPr>
          <p:cNvSpPr txBox="1"/>
          <p:nvPr/>
        </p:nvSpPr>
        <p:spPr>
          <a:xfrm>
            <a:off x="235981" y="-45373"/>
            <a:ext cx="11135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017536"/>
                </a:solidFill>
                <a:latin typeface="Century Gothic" panose="020B0502020202020204" pitchFamily="34" charset="0"/>
              </a:rPr>
              <a:t>Directrices para el Manejo Ambiental de las rondas hídricas</a:t>
            </a:r>
            <a:endParaRPr lang="es-419" sz="3600" dirty="0">
              <a:solidFill>
                <a:srgbClr val="017536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E495BD9C-CF39-4CF4-AE18-309653CDD599}"/>
              </a:ext>
            </a:extLst>
          </p:cNvPr>
          <p:cNvSpPr/>
          <p:nvPr/>
        </p:nvSpPr>
        <p:spPr>
          <a:xfrm>
            <a:off x="109794" y="1154956"/>
            <a:ext cx="11972412" cy="830997"/>
          </a:xfrm>
          <a:prstGeom prst="rect">
            <a:avLst/>
          </a:prstGeom>
          <a:solidFill>
            <a:srgbClr val="77C2E8"/>
          </a:solidFill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Remisión de los resultados del acotamiento de las rondas hídricas y de sus estrategias para el manejo ambiental a los municipios y distritos.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10B55F5-D6BB-4A4B-B21C-CCB8E3E6D564}"/>
              </a:ext>
            </a:extLst>
          </p:cNvPr>
          <p:cNvSpPr/>
          <p:nvPr/>
        </p:nvSpPr>
        <p:spPr>
          <a:xfrm>
            <a:off x="1725561" y="2134061"/>
            <a:ext cx="9778187" cy="4031873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3200" dirty="0">
                <a:solidFill>
                  <a:srgbClr val="00B050"/>
                </a:solidFill>
              </a:rPr>
              <a:t>Las áreas delimitadas en el acotamiento de la ronda hídrica, con sus correspondientes estrategias para el manejo ambiental, serán representadas cartográficamente y </a:t>
            </a:r>
            <a:r>
              <a:rPr lang="es-ES" sz="3200" b="1" dirty="0">
                <a:solidFill>
                  <a:srgbClr val="00B050"/>
                </a:solidFill>
              </a:rPr>
              <a:t>deberán ser remitidas oficialmente por el representante legal de la autoridad ambiental a los municipios y distritos para que adopten las medidas a que haya lugar en materia de reglamentación de usos del suelo</a:t>
            </a:r>
            <a:r>
              <a:rPr lang="es-ES" sz="3200" dirty="0">
                <a:solidFill>
                  <a:srgbClr val="00B050"/>
                </a:solidFill>
              </a:rPr>
              <a:t>. </a:t>
            </a:r>
            <a:endParaRPr lang="es-CO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931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1BFBF27-ED58-4307-B415-E9883EF684B3}"/>
              </a:ext>
            </a:extLst>
          </p:cNvPr>
          <p:cNvSpPr txBox="1"/>
          <p:nvPr/>
        </p:nvSpPr>
        <p:spPr>
          <a:xfrm>
            <a:off x="235981" y="-45373"/>
            <a:ext cx="11135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017536"/>
                </a:solidFill>
                <a:latin typeface="Century Gothic" panose="020B0502020202020204" pitchFamily="34" charset="0"/>
              </a:rPr>
              <a:t>Directrices para el Manejo Ambiental de las rondas hídricas</a:t>
            </a:r>
            <a:endParaRPr lang="es-419" sz="3600" dirty="0">
              <a:solidFill>
                <a:srgbClr val="017536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7FCCA8CA-AF28-4CCA-A4BC-965D7103976C}"/>
              </a:ext>
            </a:extLst>
          </p:cNvPr>
          <p:cNvGrpSpPr/>
          <p:nvPr/>
        </p:nvGrpSpPr>
        <p:grpSpPr>
          <a:xfrm>
            <a:off x="207056" y="1820919"/>
            <a:ext cx="9261980" cy="5037081"/>
            <a:chOff x="76834" y="126459"/>
            <a:chExt cx="7748880" cy="4406630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6B6DF260-E85E-4BBA-8FBD-1110052D1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BEE8FF"/>
                </a:clrFrom>
                <a:clrTo>
                  <a:srgbClr val="BEE8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34" y="126459"/>
              <a:ext cx="7748880" cy="4406630"/>
            </a:xfrm>
            <a:prstGeom prst="rect">
              <a:avLst/>
            </a:prstGeom>
          </p:spPr>
        </p:pic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BDAC69E4-DC65-4C71-B884-6C42D6D091E6}"/>
                </a:ext>
              </a:extLst>
            </p:cNvPr>
            <p:cNvCxnSpPr/>
            <p:nvPr/>
          </p:nvCxnSpPr>
          <p:spPr>
            <a:xfrm>
              <a:off x="1704975" y="1104900"/>
              <a:ext cx="38100" cy="18097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692E01A9-CB35-4BE3-8174-2AD21968DFFE}"/>
                </a:ext>
              </a:extLst>
            </p:cNvPr>
            <p:cNvCxnSpPr/>
            <p:nvPr/>
          </p:nvCxnSpPr>
          <p:spPr>
            <a:xfrm flipH="1">
              <a:off x="4505325" y="333375"/>
              <a:ext cx="9525" cy="10096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0510341B-8C94-49F1-96EC-B511CAF3B801}"/>
                </a:ext>
              </a:extLst>
            </p:cNvPr>
            <p:cNvCxnSpPr/>
            <p:nvPr/>
          </p:nvCxnSpPr>
          <p:spPr>
            <a:xfrm flipH="1">
              <a:off x="4276726" y="1009650"/>
              <a:ext cx="38099" cy="14287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1FF79401-40A9-42EF-B0CF-EF92AFD358F2}"/>
                </a:ext>
              </a:extLst>
            </p:cNvPr>
            <p:cNvCxnSpPr/>
            <p:nvPr/>
          </p:nvCxnSpPr>
          <p:spPr>
            <a:xfrm>
              <a:off x="2752725" y="1009650"/>
              <a:ext cx="57150" cy="17335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6E19C4B-2911-497E-B711-39D2010CBA6B}"/>
              </a:ext>
            </a:extLst>
          </p:cNvPr>
          <p:cNvSpPr txBox="1"/>
          <p:nvPr/>
        </p:nvSpPr>
        <p:spPr>
          <a:xfrm>
            <a:off x="45662" y="1154956"/>
            <a:ext cx="50620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PREVALENCIA RONDA HÍDRICA</a:t>
            </a:r>
          </a:p>
          <a:p>
            <a:pPr algn="ctr"/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Sobre otras determinantes ambientales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B8E5217-61B6-4FAD-A589-85B71F5B8FA6}"/>
              </a:ext>
            </a:extLst>
          </p:cNvPr>
          <p:cNvSpPr/>
          <p:nvPr/>
        </p:nvSpPr>
        <p:spPr>
          <a:xfrm>
            <a:off x="6314477" y="1041775"/>
            <a:ext cx="5725262" cy="2031325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>
                <a:solidFill>
                  <a:srgbClr val="00B050"/>
                </a:solidFill>
              </a:rPr>
              <a:t>Las áreas delimitadas en el acotamiento de la ronda hídrica, con sus correspondientes estrategias para el manejo ambiental, serán representadas cartográficamente y </a:t>
            </a:r>
            <a:r>
              <a:rPr lang="es-ES" b="1" dirty="0">
                <a:solidFill>
                  <a:srgbClr val="00B050"/>
                </a:solidFill>
              </a:rPr>
              <a:t>deberán ser remitidas oficialmente por el representante legal de la autoridad ambiental a los municipios y distritos para que adopten las medidas a que haya lugar en materia de reglamentación de usos del suelo</a:t>
            </a:r>
            <a:r>
              <a:rPr lang="es-ES" dirty="0">
                <a:solidFill>
                  <a:srgbClr val="00B050"/>
                </a:solidFill>
              </a:rPr>
              <a:t>. </a:t>
            </a:r>
            <a:endParaRPr lang="es-CO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473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683</Words>
  <Application>Microsoft Office PowerPoint</Application>
  <PresentationFormat>Panorámica</PresentationFormat>
  <Paragraphs>78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Century Gothic</vt:lpstr>
      <vt:lpstr>Symbol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Melissa</dc:creator>
  <cp:lastModifiedBy>Elkin Guillermo Castro Madrid</cp:lastModifiedBy>
  <cp:revision>50</cp:revision>
  <dcterms:created xsi:type="dcterms:W3CDTF">2024-03-04T19:35:50Z</dcterms:created>
  <dcterms:modified xsi:type="dcterms:W3CDTF">2024-12-05T16:44:11Z</dcterms:modified>
</cp:coreProperties>
</file>